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71" r:id="rId5"/>
    <p:sldId id="262" r:id="rId6"/>
    <p:sldId id="272" r:id="rId7"/>
    <p:sldId id="264" r:id="rId8"/>
    <p:sldId id="274" r:id="rId9"/>
    <p:sldId id="281" r:id="rId10"/>
    <p:sldId id="273" r:id="rId11"/>
    <p:sldId id="275" r:id="rId12"/>
    <p:sldId id="277" r:id="rId13"/>
    <p:sldId id="276" r:id="rId14"/>
    <p:sldId id="268" r:id="rId15"/>
    <p:sldId id="278" r:id="rId16"/>
    <p:sldId id="258" r:id="rId17"/>
    <p:sldId id="261" r:id="rId18"/>
    <p:sldId id="270" r:id="rId19"/>
    <p:sldId id="280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78326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210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703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378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823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357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7964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824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028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758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2480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AA48D-0BFC-4360-8703-406BEA7574D9}" type="datetimeFigureOut">
              <a:rPr lang="es-ES" smtClean="0"/>
              <a:t>20/01/2018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23074-15FD-46EA-966F-D2C0F822D2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6505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smtClean="0">
                <a:latin typeface="Helvetica Light" panose="020B0500000000000000" pitchFamily="34" charset="0"/>
              </a:rPr>
              <a:t>The effect of scale in the apprehension of electoral nationalism: </a:t>
            </a:r>
            <a:br>
              <a:rPr lang="en-US" sz="4400" dirty="0" smtClean="0">
                <a:latin typeface="Helvetica Light" panose="020B0500000000000000" pitchFamily="34" charset="0"/>
              </a:rPr>
            </a:br>
            <a:r>
              <a:rPr lang="en-US" sz="4400" dirty="0" smtClean="0">
                <a:latin typeface="Helvetica Light" panose="020B0500000000000000" pitchFamily="34" charset="0"/>
              </a:rPr>
              <a:t>the case of Catalonia</a:t>
            </a:r>
            <a:endParaRPr lang="es-ES" sz="4400" dirty="0">
              <a:latin typeface="Helvetica Light" panose="020B0500000000000000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16438"/>
            <a:ext cx="9144000" cy="1096962"/>
          </a:xfrm>
        </p:spPr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Rodrigo Rodrigues-</a:t>
            </a:r>
            <a:r>
              <a:rPr lang="en-GB" dirty="0" err="1" smtClean="0">
                <a:latin typeface="Helvetica Light" panose="020B0500000000000000" pitchFamily="34" charset="0"/>
              </a:rPr>
              <a:t>Silveira</a:t>
            </a:r>
            <a:r>
              <a:rPr lang="en-GB" dirty="0" smtClean="0">
                <a:latin typeface="Helvetica Light" panose="020B0500000000000000" pitchFamily="34" charset="0"/>
              </a:rPr>
              <a:t> (University of Salamanca)</a:t>
            </a:r>
          </a:p>
          <a:p>
            <a:r>
              <a:rPr lang="en-GB" dirty="0" smtClean="0">
                <a:latin typeface="Helvetica Light" panose="020B0500000000000000" pitchFamily="34" charset="0"/>
              </a:rPr>
              <a:t>Hugo Marcos </a:t>
            </a:r>
            <a:r>
              <a:rPr lang="en-GB" dirty="0" err="1" smtClean="0">
                <a:latin typeface="Helvetica Light" panose="020B0500000000000000" pitchFamily="34" charset="0"/>
              </a:rPr>
              <a:t>Marné</a:t>
            </a:r>
            <a:r>
              <a:rPr lang="en-GB" dirty="0" smtClean="0">
                <a:latin typeface="Helvetica Light" panose="020B0500000000000000" pitchFamily="34" charset="0"/>
              </a:rPr>
              <a:t> (University of St. </a:t>
            </a:r>
            <a:r>
              <a:rPr lang="en-GB" dirty="0" err="1" smtClean="0">
                <a:latin typeface="Helvetica Light" panose="020B0500000000000000" pitchFamily="34" charset="0"/>
              </a:rPr>
              <a:t>Gallen</a:t>
            </a:r>
            <a:r>
              <a:rPr lang="en-GB" dirty="0" smtClean="0">
                <a:latin typeface="Helvetica Light" panose="020B0500000000000000" pitchFamily="34" charset="0"/>
              </a:rPr>
              <a:t>)</a:t>
            </a:r>
            <a:endParaRPr lang="en-GB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828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Structure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Helvetica Light" panose="020B0500000000000000" pitchFamily="34" charset="0"/>
              </a:rPr>
              <a:t>The problem: Why we need to be aware of the scale?</a:t>
            </a:r>
          </a:p>
          <a:p>
            <a:endParaRPr lang="en-GB" dirty="0" smtClean="0">
              <a:latin typeface="Helvetica Light" panose="020B0500000000000000" pitchFamily="34" charset="0"/>
            </a:endParaRPr>
          </a:p>
          <a:p>
            <a:r>
              <a:rPr lang="en-GB" dirty="0" smtClean="0">
                <a:latin typeface="Helvetica Light" panose="020B0500000000000000" pitchFamily="34" charset="0"/>
              </a:rPr>
              <a:t>Our </a:t>
            </a:r>
            <a:r>
              <a:rPr lang="en-GB" dirty="0" smtClean="0">
                <a:latin typeface="Helvetica Light" panose="020B0500000000000000" pitchFamily="34" charset="0"/>
              </a:rPr>
              <a:t>proposal</a:t>
            </a:r>
          </a:p>
          <a:p>
            <a:endParaRPr lang="en-GB" dirty="0" smtClean="0">
              <a:latin typeface="Helvetica Light" panose="020B0500000000000000" pitchFamily="34" charset="0"/>
            </a:endParaRPr>
          </a:p>
          <a:p>
            <a:r>
              <a:rPr lang="en-GB" dirty="0" smtClean="0">
                <a:latin typeface="Helvetica Light" panose="020B0500000000000000" pitchFamily="34" charset="0"/>
              </a:rPr>
              <a:t>Empirical </a:t>
            </a:r>
            <a:r>
              <a:rPr lang="en-GB" dirty="0" smtClean="0">
                <a:latin typeface="Helvetica Light" panose="020B0500000000000000" pitchFamily="34" charset="0"/>
              </a:rPr>
              <a:t>approach to the problem</a:t>
            </a:r>
          </a:p>
          <a:p>
            <a:endParaRPr lang="en-GB" dirty="0" smtClean="0">
              <a:latin typeface="Helvetica Light" panose="020B0500000000000000" pitchFamily="34" charset="0"/>
            </a:endParaRPr>
          </a:p>
          <a:p>
            <a:r>
              <a:rPr lang="en-GB" dirty="0" smtClean="0">
                <a:latin typeface="Helvetica Light" panose="020B0500000000000000" pitchFamily="34" charset="0"/>
              </a:rPr>
              <a:t>Some preliminary results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356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Helvetica Light" panose="020B0500000000000000" pitchFamily="34" charset="0"/>
              </a:rPr>
              <a:t>Why we need to be </a:t>
            </a:r>
            <a:br>
              <a:rPr lang="en-GB" sz="6000" dirty="0" smtClean="0">
                <a:latin typeface="Helvetica Light" panose="020B0500000000000000" pitchFamily="34" charset="0"/>
              </a:rPr>
            </a:br>
            <a:r>
              <a:rPr lang="en-GB" sz="6000" dirty="0" smtClean="0">
                <a:latin typeface="Helvetica Light" panose="020B0500000000000000" pitchFamily="34" charset="0"/>
              </a:rPr>
              <a:t>aware of the scale?</a:t>
            </a:r>
            <a:endParaRPr lang="en-GB" sz="6000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03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latin typeface="Helvetica Light" panose="020B0500000000000000" pitchFamily="34" charset="0"/>
              </a:rPr>
              <a:t>The comparative strategies of electoral geography</a:t>
            </a:r>
            <a:endParaRPr lang="en-GB" sz="3200" dirty="0">
              <a:latin typeface="Helvetica Light" panose="020B0500000000000000" pitchFamily="34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5367117"/>
              </p:ext>
            </p:extLst>
          </p:nvPr>
        </p:nvGraphicFramePr>
        <p:xfrm>
          <a:off x="838200" y="2494492"/>
          <a:ext cx="10515600" cy="247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667"/>
                <a:gridCol w="2692400"/>
                <a:gridCol w="1016000"/>
                <a:gridCol w="208280"/>
                <a:gridCol w="2238586"/>
                <a:gridCol w="1862667"/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Analysis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Implementation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Level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Type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Freq.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Spatial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Time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Helvetica Light" panose="020B0500000000000000" pitchFamily="34" charset="0"/>
                        </a:rPr>
                        <a:t>Municipal</a:t>
                      </a:r>
                    </a:p>
                    <a:p>
                      <a:endParaRPr lang="en-GB" sz="1600" b="1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latin typeface="Helvetica Light" panose="020B0500000000000000" pitchFamily="34" charset="0"/>
                        </a:rPr>
                        <a:t>Between</a:t>
                      </a:r>
                      <a:r>
                        <a:rPr lang="en-GB" sz="1600" b="1" baseline="0" noProof="0" dirty="0" smtClean="0">
                          <a:latin typeface="Helvetica Light" panose="020B0500000000000000" pitchFamily="34" charset="0"/>
                        </a:rPr>
                        <a:t> units</a:t>
                      </a:r>
                      <a:endParaRPr lang="en-GB" sz="1600" b="1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latin typeface="Helvetica Light" panose="020B0500000000000000" pitchFamily="34" charset="0"/>
                        </a:rPr>
                        <a:t>High</a:t>
                      </a:r>
                      <a:endParaRPr lang="en-GB" sz="1600" b="1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b="1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latin typeface="Helvetica Light" panose="020B0500000000000000" pitchFamily="34" charset="0"/>
                        </a:rPr>
                        <a:t>Easy</a:t>
                      </a:r>
                      <a:endParaRPr lang="en-GB" sz="1600" b="1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1" noProof="0" dirty="0" smtClean="0">
                          <a:latin typeface="Helvetica Light" panose="020B0500000000000000" pitchFamily="34" charset="0"/>
                        </a:rPr>
                        <a:t>Easy</a:t>
                      </a:r>
                      <a:endParaRPr lang="en-GB" sz="1600" b="1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Helvetica Light" panose="020B0500000000000000" pitchFamily="34" charset="0"/>
                        </a:rPr>
                        <a:t>Mid-large cities/</a:t>
                      </a:r>
                      <a:r>
                        <a:rPr lang="en-GB" sz="1600" baseline="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Helvetica Light" panose="020B0500000000000000" pitchFamily="34" charset="0"/>
                        </a:rPr>
                        <a:t>capitals</a:t>
                      </a:r>
                    </a:p>
                    <a:p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Within</a:t>
                      </a:r>
                      <a:r>
                        <a:rPr lang="en-GB" sz="1600" baseline="0" noProof="0" dirty="0" smtClean="0">
                          <a:latin typeface="Helvetica Light" panose="020B0500000000000000" pitchFamily="34" charset="0"/>
                        </a:rPr>
                        <a:t> units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medium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Varies</a:t>
                      </a:r>
                      <a:r>
                        <a:rPr lang="en-GB" sz="1600" baseline="0" noProof="0" dirty="0" smtClean="0">
                          <a:latin typeface="Helvetica Light" panose="020B0500000000000000" pitchFamily="34" charset="0"/>
                        </a:rPr>
                        <a:t> (level of detail)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Difficult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Helvetica Light" panose="020B0500000000000000" pitchFamily="34" charset="0"/>
                        </a:rPr>
                        <a:t>Conurbations /</a:t>
                      </a:r>
                    </a:p>
                    <a:p>
                      <a:r>
                        <a:rPr lang="en-GB" sz="160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Helvetica Light" panose="020B0500000000000000" pitchFamily="34" charset="0"/>
                        </a:rPr>
                        <a:t>Metropolitan</a:t>
                      </a:r>
                      <a:r>
                        <a:rPr lang="en-GB" sz="1600" baseline="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Helvetica Light" panose="020B0500000000000000" pitchFamily="34" charset="0"/>
                        </a:rPr>
                        <a:t> areas</a:t>
                      </a:r>
                      <a:endParaRPr lang="en-GB" sz="1600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Between</a:t>
                      </a:r>
                      <a:r>
                        <a:rPr lang="en-GB" sz="1600" baseline="0" noProof="0" dirty="0" smtClean="0">
                          <a:latin typeface="Helvetica Light" panose="020B0500000000000000" pitchFamily="34" charset="0"/>
                        </a:rPr>
                        <a:t> and within units</a:t>
                      </a:r>
                      <a:endParaRPr lang="en-GB" sz="1600" noProof="0" dirty="0" smtClean="0">
                        <a:latin typeface="Helvetica Light" panose="020B0500000000000000" pitchFamily="34" charset="0"/>
                      </a:endParaRPr>
                    </a:p>
                    <a:p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Low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Varies (level</a:t>
                      </a:r>
                      <a:r>
                        <a:rPr lang="en-GB" sz="1600" baseline="0" noProof="0" dirty="0" smtClean="0">
                          <a:latin typeface="Helvetica Light" panose="020B0500000000000000" pitchFamily="34" charset="0"/>
                        </a:rPr>
                        <a:t> of detail)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Easy (between)</a:t>
                      </a:r>
                    </a:p>
                    <a:p>
                      <a:r>
                        <a:rPr lang="en-GB" sz="1600" noProof="0" dirty="0" smtClean="0">
                          <a:latin typeface="Helvetica Light" panose="020B0500000000000000" pitchFamily="34" charset="0"/>
                        </a:rPr>
                        <a:t>Difficult (within)</a:t>
                      </a:r>
                      <a:endParaRPr lang="en-GB" sz="1600" noProof="0" dirty="0">
                        <a:latin typeface="Helvetica Light" panose="020B0500000000000000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1778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0868" y="365124"/>
            <a:ext cx="4318000" cy="4486275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Helvetica Light" panose="020B0500000000000000" pitchFamily="34" charset="0"/>
              </a:rPr>
              <a:t>Spatial modes of support for the nationalism in Catalonia</a:t>
            </a:r>
            <a:endParaRPr lang="en-GB" dirty="0">
              <a:latin typeface="Helvetica Light" panose="020B0500000000000000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643" y="0"/>
            <a:ext cx="7836357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60868" y="3911600"/>
            <a:ext cx="2322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Helvetica Light" panose="020B0500000000000000" pitchFamily="34" charset="0"/>
              </a:rPr>
              <a:t>Source: </a:t>
            </a:r>
            <a:r>
              <a:rPr lang="en-GB" dirty="0" err="1" smtClean="0">
                <a:latin typeface="Helvetica Light" panose="020B0500000000000000" pitchFamily="34" charset="0"/>
              </a:rPr>
              <a:t>Lepic</a:t>
            </a:r>
            <a:r>
              <a:rPr lang="en-GB" dirty="0" smtClean="0">
                <a:latin typeface="Helvetica Light" panose="020B0500000000000000" pitchFamily="34" charset="0"/>
              </a:rPr>
              <a:t>, 2017.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9144000" y="5291667"/>
            <a:ext cx="2042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Helvetica Light" panose="020B0500000000000000" pitchFamily="34" charset="0"/>
              </a:rPr>
              <a:t>(</a:t>
            </a:r>
            <a:r>
              <a:rPr lang="es-ES" sz="2400" b="1" dirty="0" err="1" smtClean="0">
                <a:latin typeface="Helvetica Light" panose="020B0500000000000000" pitchFamily="34" charset="0"/>
              </a:rPr>
              <a:t>or</a:t>
            </a:r>
            <a:r>
              <a:rPr lang="es-ES" sz="2400" b="1" dirty="0" smtClean="0">
                <a:latin typeface="Helvetica Light" panose="020B0500000000000000" pitchFamily="34" charset="0"/>
              </a:rPr>
              <a:t> </a:t>
            </a:r>
            <a:r>
              <a:rPr lang="es-ES" sz="2400" b="1" dirty="0" err="1" smtClean="0">
                <a:latin typeface="Helvetica Light" panose="020B0500000000000000" pitchFamily="34" charset="0"/>
              </a:rPr>
              <a:t>Tabarnia</a:t>
            </a:r>
            <a:r>
              <a:rPr lang="es-ES" sz="2400" b="1" dirty="0" smtClean="0">
                <a:latin typeface="Helvetica Light" panose="020B0500000000000000" pitchFamily="34" charset="0"/>
              </a:rPr>
              <a:t>)</a:t>
            </a:r>
            <a:endParaRPr lang="es-ES" sz="2400" b="1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00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The municipal scale: Ups and downs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947332"/>
            <a:ext cx="10515600" cy="4910667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Helvetica Light" panose="020B0500000000000000" pitchFamily="34" charset="0"/>
              </a:rPr>
              <a:t>Advantages</a:t>
            </a:r>
          </a:p>
          <a:p>
            <a:pPr lvl="1"/>
            <a:r>
              <a:rPr lang="en-GB" dirty="0" smtClean="0">
                <a:latin typeface="Helvetica Light" panose="020B0500000000000000" pitchFamily="34" charset="0"/>
              </a:rPr>
              <a:t>Easier to compare across different space and time units</a:t>
            </a:r>
          </a:p>
          <a:p>
            <a:pPr lvl="1"/>
            <a:r>
              <a:rPr lang="en-GB" dirty="0" smtClean="0">
                <a:latin typeface="Helvetica Light" panose="020B0500000000000000" pitchFamily="34" charset="0"/>
              </a:rPr>
              <a:t>No need for further theoretical reflection on the spatiality of the vote</a:t>
            </a:r>
          </a:p>
          <a:p>
            <a:pPr lvl="1"/>
            <a:r>
              <a:rPr lang="en-GB" dirty="0" smtClean="0">
                <a:latin typeface="Helvetica Light" panose="020B0500000000000000" pitchFamily="34" charset="0"/>
              </a:rPr>
              <a:t>No further knowledge on GIS or spatial analysis required</a:t>
            </a:r>
          </a:p>
          <a:p>
            <a:pPr lvl="1"/>
            <a:r>
              <a:rPr lang="en-GB" dirty="0" smtClean="0">
                <a:latin typeface="Helvetica Light" panose="020B0500000000000000" pitchFamily="34" charset="0"/>
              </a:rPr>
              <a:t>It is relatively simple to identify clear territorial clustering of nationalist support (Nationalist heartland vs </a:t>
            </a:r>
            <a:r>
              <a:rPr lang="en-GB" dirty="0" err="1" smtClean="0">
                <a:latin typeface="Helvetica Light" panose="020B0500000000000000" pitchFamily="34" charset="0"/>
              </a:rPr>
              <a:t>Tabarnia</a:t>
            </a:r>
            <a:r>
              <a:rPr lang="en-GB" dirty="0" smtClean="0">
                <a:latin typeface="Helvetica Light" panose="020B0500000000000000" pitchFamily="34" charset="0"/>
              </a:rPr>
              <a:t>)</a:t>
            </a:r>
          </a:p>
          <a:p>
            <a:pPr lvl="1"/>
            <a:endParaRPr lang="en-GB" dirty="0" smtClean="0">
              <a:latin typeface="Helvetica Light" panose="020B0500000000000000" pitchFamily="34" charset="0"/>
            </a:endParaRPr>
          </a:p>
          <a:p>
            <a:r>
              <a:rPr lang="en-GB" dirty="0" smtClean="0">
                <a:latin typeface="Helvetica Light" panose="020B0500000000000000" pitchFamily="34" charset="0"/>
              </a:rPr>
              <a:t>Disadvantages</a:t>
            </a:r>
          </a:p>
          <a:p>
            <a:pPr lvl="1"/>
            <a:r>
              <a:rPr lang="en-GB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Scale up:</a:t>
            </a:r>
            <a:r>
              <a:rPr lang="en-GB" dirty="0" smtClean="0">
                <a:latin typeface="Helvetica Light" panose="020B0500000000000000" pitchFamily="34" charset="0"/>
              </a:rPr>
              <a:t> Ignores the territoriality behind electoral contests (the size and spatial structure of electoral districts)</a:t>
            </a:r>
          </a:p>
          <a:p>
            <a:pPr lvl="1"/>
            <a:r>
              <a:rPr lang="en-GB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Scale down:</a:t>
            </a:r>
            <a:r>
              <a:rPr lang="en-GB" dirty="0" smtClean="0">
                <a:latin typeface="Helvetica Light" panose="020B0500000000000000" pitchFamily="34" charset="0"/>
              </a:rPr>
              <a:t> Hides internal heterogeneity within municipalities</a:t>
            </a:r>
          </a:p>
        </p:txBody>
      </p:sp>
    </p:spTree>
    <p:extLst>
      <p:ext uri="{BB962C8B-B14F-4D97-AF65-F5344CB8AC3E}">
        <p14:creationId xmlns:p14="http://schemas.microsoft.com/office/powerpoint/2010/main" val="562428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8534" y="30878"/>
            <a:ext cx="1477328" cy="678160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sz="2800" dirty="0" smtClean="0">
                <a:latin typeface="Helvetica Light" panose="020B0500000000000000" pitchFamily="34" charset="0"/>
              </a:rPr>
              <a:t>Support for the Nationalism </a:t>
            </a:r>
          </a:p>
          <a:p>
            <a:r>
              <a:rPr lang="en-GB" sz="2800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in</a:t>
            </a:r>
            <a:r>
              <a:rPr lang="en-GB" sz="2800" dirty="0" smtClean="0">
                <a:latin typeface="Helvetica Light" panose="020B0500000000000000" pitchFamily="34" charset="0"/>
              </a:rPr>
              <a:t> </a:t>
            </a:r>
            <a:r>
              <a:rPr lang="en-GB" sz="2800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Barcelona and the AMB</a:t>
            </a:r>
            <a:r>
              <a:rPr lang="en-GB" sz="2800" dirty="0" smtClean="0">
                <a:latin typeface="Helvetica Light" panose="020B0500000000000000" pitchFamily="34" charset="0"/>
              </a:rPr>
              <a:t> </a:t>
            </a:r>
          </a:p>
          <a:p>
            <a:r>
              <a:rPr lang="en-GB" sz="2800" dirty="0" smtClean="0">
                <a:latin typeface="Helvetica Light" panose="020B0500000000000000" pitchFamily="34" charset="0"/>
              </a:rPr>
              <a:t>(electoral precincts ABOVE Cat. average)</a:t>
            </a:r>
            <a:endParaRPr lang="en-GB" sz="2800" dirty="0">
              <a:latin typeface="Helvetica Light" panose="020B0500000000000000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518" t="49719" r="5266"/>
          <a:stretch/>
        </p:blipFill>
        <p:spPr>
          <a:xfrm>
            <a:off x="3166596" y="321732"/>
            <a:ext cx="6857872" cy="323920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l="35692" t="55998" r="2517"/>
          <a:stretch/>
        </p:blipFill>
        <p:spPr>
          <a:xfrm>
            <a:off x="2463800" y="3666066"/>
            <a:ext cx="8205471" cy="308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104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Helvetica Light" panose="020B0500000000000000" pitchFamily="34" charset="0"/>
              </a:rPr>
              <a:t>Our proposal</a:t>
            </a:r>
            <a:endParaRPr lang="en-GB" sz="6000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76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Our proposal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92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dirty="0" smtClean="0">
                <a:latin typeface="Helvetica Light" panose="020B0500000000000000" pitchFamily="34" charset="0"/>
              </a:rPr>
              <a:t>To study the role of </a:t>
            </a:r>
            <a:r>
              <a:rPr lang="en-GB" dirty="0" err="1" smtClean="0">
                <a:latin typeface="Helvetica Light" panose="020B0500000000000000" pitchFamily="34" charset="0"/>
              </a:rPr>
              <a:t>inframunicipal</a:t>
            </a:r>
            <a:r>
              <a:rPr lang="en-GB" dirty="0" smtClean="0">
                <a:latin typeface="Helvetica Light" panose="020B0500000000000000" pitchFamily="34" charset="0"/>
              </a:rPr>
              <a:t>/metropolitan scale on the formation of (nationalist) political majorities. </a:t>
            </a:r>
          </a:p>
          <a:p>
            <a:pPr marL="457200" lvl="1" indent="0">
              <a:buNone/>
            </a:pPr>
            <a:endParaRPr lang="en-GB" dirty="0">
              <a:latin typeface="Helvetica Light" panose="020B0500000000000000" pitchFamily="34" charset="0"/>
            </a:endParaRPr>
          </a:p>
          <a:p>
            <a:pPr marL="457200" lvl="1" indent="0">
              <a:buNone/>
            </a:pPr>
            <a:r>
              <a:rPr lang="en-GB" dirty="0" smtClean="0">
                <a:latin typeface="Helvetica Light" panose="020B0500000000000000" pitchFamily="34" charset="0"/>
              </a:rPr>
              <a:t>Why Catalonia:</a:t>
            </a:r>
          </a:p>
          <a:p>
            <a:pPr marL="457200" lvl="1" indent="0">
              <a:buNone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Spatial disaggregation of data at very fine-grained levels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Allows testing for the homogeneity of the national political community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Territory as a “motherland”?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The salience of Barcelona Metropolitan Area to the final political outcomes in Catalonia. ** This is a particularly important dimension, although understudied</a:t>
            </a:r>
            <a:endParaRPr lang="en-GB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3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Our proposal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92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dirty="0">
                <a:latin typeface="Helvetica Light" panose="020B0500000000000000" pitchFamily="34" charset="0"/>
              </a:rPr>
              <a:t>Scale is fundamental to understand electoral </a:t>
            </a:r>
            <a:r>
              <a:rPr lang="en-US" dirty="0" smtClean="0">
                <a:latin typeface="Helvetica Light" panose="020B0500000000000000" pitchFamily="34" charset="0"/>
              </a:rPr>
              <a:t>majorities</a:t>
            </a:r>
            <a:r>
              <a:rPr lang="en-GB" dirty="0" smtClean="0">
                <a:latin typeface="Helvetica Light" panose="020B0500000000000000" pitchFamily="34" charset="0"/>
              </a:rPr>
              <a:t>, because:</a:t>
            </a:r>
          </a:p>
          <a:p>
            <a:pPr marL="457200" lvl="1" indent="0">
              <a:buNone/>
            </a:pPr>
            <a:endParaRPr lang="en-GB" dirty="0">
              <a:latin typeface="Helvetica Light" panose="020B0500000000000000" pitchFamily="34" charset="0"/>
            </a:endParaRPr>
          </a:p>
          <a:p>
            <a:pPr marL="457200" lvl="1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Helvetica Light" panose="020B0500000000000000" pitchFamily="34" charset="0"/>
              </a:rPr>
              <a:t>In multimember PR districts, variations within big cities or metropolitan areas can impact on the overall political success of nationalism.</a:t>
            </a:r>
          </a:p>
          <a:p>
            <a:pPr marL="457200" lvl="1" indent="0">
              <a:buNone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457200" lvl="1" indent="0">
              <a:buNone/>
            </a:pPr>
            <a:r>
              <a:rPr lang="en-GB" dirty="0" smtClean="0">
                <a:latin typeface="Helvetica Light" panose="020B0500000000000000" pitchFamily="34" charset="0"/>
              </a:rPr>
              <a:t>More concretely…</a:t>
            </a:r>
          </a:p>
          <a:p>
            <a:pPr marL="457200" lvl="1" indent="0">
              <a:buNone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457200" lvl="1" indent="0">
              <a:buNone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Helvetica Light" panose="020B0500000000000000" pitchFamily="34" charset="0"/>
              </a:rPr>
              <a:t>In contexts of high district magnitude and demographic agglomeration, infra-municipal clusters can be decisive to nationalist parties to achieve the legislative majorities required to form government.</a:t>
            </a:r>
          </a:p>
        </p:txBody>
      </p:sp>
    </p:spTree>
    <p:extLst>
      <p:ext uri="{BB962C8B-B14F-4D97-AF65-F5344CB8AC3E}">
        <p14:creationId xmlns:p14="http://schemas.microsoft.com/office/powerpoint/2010/main" val="352404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Our proposal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939242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GB" dirty="0" smtClean="0">
                <a:latin typeface="Helvetica Light" panose="020B0500000000000000" pitchFamily="34" charset="0"/>
              </a:rPr>
              <a:t>Some starting assumptions:</a:t>
            </a:r>
          </a:p>
          <a:p>
            <a:pPr marL="457200" lvl="1" indent="0">
              <a:buNone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Municipal aggregates can hide a great deal of internal heterogeneity.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>
                <a:latin typeface="Helvetica Light" panose="020B0500000000000000" pitchFamily="34" charset="0"/>
              </a:rPr>
              <a:t>This heterogeneity takes the form of clusters gathering predominantly nationalist and centralist areas (precincts, neighbourhoods, or districts).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>
                <a:latin typeface="Helvetica Light" panose="020B0500000000000000" pitchFamily="34" charset="0"/>
              </a:rPr>
              <a:t>When municipalities are large urban settlements or are embedded into conurbations, </a:t>
            </a:r>
            <a:r>
              <a:rPr lang="en-GB" dirty="0" smtClean="0">
                <a:latin typeface="Helvetica Light" panose="020B0500000000000000" pitchFamily="34" charset="0"/>
              </a:rPr>
              <a:t>large district </a:t>
            </a:r>
            <a:r>
              <a:rPr lang="en-GB" dirty="0">
                <a:latin typeface="Helvetica Light" panose="020B0500000000000000" pitchFamily="34" charset="0"/>
              </a:rPr>
              <a:t>magnitude increases the political salience of the infra-municipal scale.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solidFill>
                  <a:schemeClr val="accent2">
                    <a:lumMod val="75000"/>
                  </a:schemeClr>
                </a:solidFill>
                <a:latin typeface="Helvetica Light" panose="020B0500000000000000" pitchFamily="34" charset="0"/>
              </a:rPr>
              <a:t>Infra-municipal clusters of nationalism in “centralist majority” municipalities can impact significantly on the chances of nationalist parties to form government.</a:t>
            </a:r>
            <a:endParaRPr lang="en-GB" dirty="0">
              <a:solidFill>
                <a:schemeClr val="accent2">
                  <a:lumMod val="75000"/>
                </a:schemeClr>
              </a:solidFill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32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Helvetica Light" panose="020B0500000000000000" pitchFamily="34" charset="0"/>
              </a:rPr>
              <a:t>Empirical approach </a:t>
            </a:r>
            <a:br>
              <a:rPr lang="en-GB" sz="6000" dirty="0" smtClean="0">
                <a:latin typeface="Helvetica Light" panose="020B0500000000000000" pitchFamily="34" charset="0"/>
              </a:rPr>
            </a:br>
            <a:r>
              <a:rPr lang="en-GB" sz="6000" dirty="0" smtClean="0">
                <a:latin typeface="Helvetica Light" panose="020B0500000000000000" pitchFamily="34" charset="0"/>
              </a:rPr>
              <a:t>to the problem</a:t>
            </a:r>
            <a:endParaRPr lang="en-GB" sz="6000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855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Testing our assumptions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571625"/>
            <a:ext cx="10515600" cy="4939242"/>
          </a:xfrm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GB" dirty="0" smtClean="0">
                <a:latin typeface="Helvetica Light" panose="020B0500000000000000" pitchFamily="34" charset="0"/>
              </a:rPr>
              <a:t>Two empirical strategies to achieve this:</a:t>
            </a:r>
          </a:p>
          <a:p>
            <a:pPr marL="457200" lvl="1" indent="0">
              <a:buNone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457200" lvl="1" indent="0">
              <a:buNone/>
            </a:pPr>
            <a:r>
              <a:rPr lang="en-GB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1. Counterfactual analysis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Estimating the number of seats that would be won by the votes cast to nationalist parties in clearly nationalist precincts (</a:t>
            </a:r>
            <a:r>
              <a:rPr lang="en-GB" i="1" dirty="0" err="1" smtClean="0">
                <a:latin typeface="Helvetica Light" panose="020B0500000000000000" pitchFamily="34" charset="0"/>
              </a:rPr>
              <a:t>secciones</a:t>
            </a:r>
            <a:r>
              <a:rPr lang="en-GB" i="1" dirty="0" smtClean="0">
                <a:latin typeface="Helvetica Light" panose="020B0500000000000000" pitchFamily="34" charset="0"/>
              </a:rPr>
              <a:t> </a:t>
            </a:r>
            <a:r>
              <a:rPr lang="en-GB" i="1" dirty="0" err="1" smtClean="0">
                <a:latin typeface="Helvetica Light" panose="020B0500000000000000" pitchFamily="34" charset="0"/>
              </a:rPr>
              <a:t>electorales</a:t>
            </a:r>
            <a:r>
              <a:rPr lang="en-GB" dirty="0" smtClean="0">
                <a:latin typeface="Helvetica Light" panose="020B0500000000000000" pitchFamily="34" charset="0"/>
              </a:rPr>
              <a:t>).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 smtClean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Discarding the vote on those precincts that fall within the “nationalist heartland”.</a:t>
            </a:r>
          </a:p>
          <a:p>
            <a:pPr marL="457200" lvl="1" indent="0">
              <a:buNone/>
            </a:pPr>
            <a:endParaRPr lang="en-GB" dirty="0">
              <a:latin typeface="Helvetica Light" panose="020B0500000000000000" pitchFamily="34" charset="0"/>
            </a:endParaRPr>
          </a:p>
          <a:p>
            <a:pPr marL="457200" lvl="1" indent="0">
              <a:buNone/>
            </a:pPr>
            <a:r>
              <a:rPr lang="en-GB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2. Statistical/Spatial analysis</a:t>
            </a:r>
          </a:p>
          <a:p>
            <a:pPr marL="457200" lvl="1" indent="0">
              <a:buNone/>
            </a:pPr>
            <a:endParaRPr lang="en-GB" dirty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Modelling potential explanations and testing explicitly the effect of differences in scale (comparative models at municipal and infra-municipal scales).</a:t>
            </a:r>
          </a:p>
          <a:p>
            <a:pPr marL="1371600" lvl="2" indent="-457200">
              <a:buFont typeface="+mj-lt"/>
              <a:buAutoNum type="alphaLcPeriod"/>
            </a:pPr>
            <a:endParaRPr lang="en-GB" dirty="0">
              <a:latin typeface="Helvetica Light" panose="020B0500000000000000" pitchFamily="34" charset="0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GB" dirty="0" smtClean="0">
                <a:latin typeface="Helvetica Light" panose="020B0500000000000000" pitchFamily="34" charset="0"/>
              </a:rPr>
              <a:t>Analysis of spatial clustering of vote patterns in Catalonia conurbations to identify statistically significant nationalist enclaves within “non-nationalist” areas.</a:t>
            </a:r>
          </a:p>
          <a:p>
            <a:pPr marL="914400" lvl="2" indent="0">
              <a:buNone/>
            </a:pPr>
            <a:endParaRPr lang="en-GB" dirty="0" smtClean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10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Helvetica Light" panose="020B0500000000000000" pitchFamily="34" charset="0"/>
              </a:rPr>
              <a:t>Measurement</a:t>
            </a:r>
            <a:endParaRPr lang="en-GB" dirty="0">
              <a:latin typeface="Helvetica Light" panose="020B0500000000000000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 smtClean="0">
                <a:latin typeface="Helvetica Light" panose="020B0500000000000000" pitchFamily="34" charset="0"/>
              </a:rPr>
              <a:t>Our proposal (Rodrigues-</a:t>
            </a:r>
            <a:r>
              <a:rPr lang="en-GB" b="1" dirty="0" err="1" smtClean="0">
                <a:latin typeface="Helvetica Light" panose="020B0500000000000000" pitchFamily="34" charset="0"/>
              </a:rPr>
              <a:t>Silveira</a:t>
            </a:r>
            <a:r>
              <a:rPr lang="en-GB" b="1" dirty="0" smtClean="0">
                <a:latin typeface="Helvetica Light" panose="020B0500000000000000" pitchFamily="34" charset="0"/>
              </a:rPr>
              <a:t>, Marcos </a:t>
            </a:r>
            <a:r>
              <a:rPr lang="en-GB" b="1" dirty="0" err="1" smtClean="0">
                <a:latin typeface="Helvetica Light" panose="020B0500000000000000" pitchFamily="34" charset="0"/>
              </a:rPr>
              <a:t>Marné</a:t>
            </a:r>
            <a:r>
              <a:rPr lang="en-GB" b="1" dirty="0">
                <a:latin typeface="Helvetica Light" panose="020B0500000000000000" pitchFamily="34" charset="0"/>
              </a:rPr>
              <a:t> y Gutiérrez </a:t>
            </a:r>
            <a:r>
              <a:rPr lang="en-GB" b="1" dirty="0" err="1" smtClean="0">
                <a:latin typeface="Helvetica Light" panose="020B0500000000000000" pitchFamily="34" charset="0"/>
              </a:rPr>
              <a:t>Díaz</a:t>
            </a:r>
            <a:r>
              <a:rPr lang="en-GB" b="1" dirty="0" smtClean="0">
                <a:latin typeface="Helvetica Light" panose="020B0500000000000000" pitchFamily="34" charset="0"/>
              </a:rPr>
              <a:t>)</a:t>
            </a:r>
          </a:p>
          <a:p>
            <a:endParaRPr lang="en-GB" dirty="0">
              <a:latin typeface="Helvetica Light" panose="020B0500000000000000" pitchFamily="34" charset="0"/>
            </a:endParaRPr>
          </a:p>
          <a:p>
            <a:r>
              <a:rPr lang="en-GB" dirty="0" smtClean="0">
                <a:latin typeface="Helvetica Light" panose="020B0500000000000000" pitchFamily="34" charset="0"/>
              </a:rPr>
              <a:t>Combine survey data on support for nationalism with electoral results</a:t>
            </a:r>
          </a:p>
          <a:p>
            <a:r>
              <a:rPr lang="en-GB" dirty="0" smtClean="0">
                <a:latin typeface="Helvetica Light" panose="020B0500000000000000" pitchFamily="34" charset="0"/>
              </a:rPr>
              <a:t>We use the average scores for all respondents (not just the supporters own classification)</a:t>
            </a:r>
          </a:p>
          <a:p>
            <a:r>
              <a:rPr lang="en-GB" dirty="0" smtClean="0">
                <a:latin typeface="Helvetica Light" panose="020B0500000000000000" pitchFamily="34" charset="0"/>
              </a:rPr>
              <a:t>We use the average for each electoral district (province), instead of all Catalonia.</a:t>
            </a:r>
          </a:p>
          <a:p>
            <a:r>
              <a:rPr lang="en-GB" dirty="0" smtClean="0">
                <a:latin typeface="Helvetica Light" panose="020B0500000000000000" pitchFamily="34" charset="0"/>
              </a:rPr>
              <a:t>We aggregate at different scales weighting district-level nationalism averages by the electoral support of each party.</a:t>
            </a:r>
          </a:p>
        </p:txBody>
      </p:sp>
    </p:spTree>
    <p:extLst>
      <p:ext uri="{BB962C8B-B14F-4D97-AF65-F5344CB8AC3E}">
        <p14:creationId xmlns:p14="http://schemas.microsoft.com/office/powerpoint/2010/main" val="2695880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Helvetica Light" panose="020B0500000000000000" pitchFamily="34" charset="0"/>
              </a:rPr>
              <a:t>Some preliminary</a:t>
            </a:r>
            <a:br>
              <a:rPr lang="en-GB" sz="6000" dirty="0" smtClean="0">
                <a:latin typeface="Helvetica Light" panose="020B0500000000000000" pitchFamily="34" charset="0"/>
              </a:rPr>
            </a:br>
            <a:r>
              <a:rPr lang="en-GB" sz="6000" dirty="0" smtClean="0">
                <a:latin typeface="Helvetica Light" panose="020B0500000000000000" pitchFamily="34" charset="0"/>
              </a:rPr>
              <a:t>results</a:t>
            </a:r>
            <a:endParaRPr lang="en-GB" sz="6000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0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2"/>
          <a:srcRect t="2607"/>
          <a:stretch/>
        </p:blipFill>
        <p:spPr>
          <a:xfrm>
            <a:off x="637751" y="922866"/>
            <a:ext cx="10679431" cy="5935134"/>
          </a:xfrm>
          <a:prstGeom prst="rect">
            <a:avLst/>
          </a:prstGeom>
        </p:spPr>
      </p:pic>
      <p:sp>
        <p:nvSpPr>
          <p:cNvPr id="24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8794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latin typeface="Helvetica Light" panose="020B0500000000000000" pitchFamily="34" charset="0"/>
              </a:rPr>
              <a:t>Between-area polarization (municipalities)</a:t>
            </a:r>
            <a:endParaRPr lang="en-US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40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8534" y="24938"/>
            <a:ext cx="1477328" cy="667746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sz="2800" dirty="0" smtClean="0">
                <a:latin typeface="Helvetica Light" panose="020B0500000000000000" pitchFamily="34" charset="0"/>
              </a:rPr>
              <a:t>Support for the Nationalism in </a:t>
            </a:r>
            <a:r>
              <a:rPr lang="en-GB" sz="2800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Barcelona</a:t>
            </a:r>
          </a:p>
          <a:p>
            <a:r>
              <a:rPr lang="en-GB" sz="2800" dirty="0" smtClean="0">
                <a:latin typeface="Helvetica Light" panose="020B0500000000000000" pitchFamily="34" charset="0"/>
              </a:rPr>
              <a:t>(electoral precincts)</a:t>
            </a:r>
          </a:p>
          <a:p>
            <a:r>
              <a:rPr lang="en-GB" sz="2800" dirty="0" smtClean="0">
                <a:latin typeface="Helvetica Light" panose="020B0500000000000000" pitchFamily="34" charset="0"/>
              </a:rPr>
              <a:t>               </a:t>
            </a:r>
            <a:r>
              <a:rPr lang="en-GB" sz="2800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The game of margins</a:t>
            </a:r>
            <a:endParaRPr lang="en-GB" sz="2800" b="1" dirty="0">
              <a:solidFill>
                <a:schemeClr val="accent2"/>
              </a:solidFill>
              <a:latin typeface="Helvetica Light" panose="020B0500000000000000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50" y="0"/>
            <a:ext cx="10049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18534" y="24938"/>
            <a:ext cx="1046440" cy="667746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GB" sz="2800" dirty="0" smtClean="0">
                <a:latin typeface="Helvetica Light" panose="020B0500000000000000" pitchFamily="34" charset="0"/>
              </a:rPr>
              <a:t>Support for the Nationalism in </a:t>
            </a:r>
            <a:r>
              <a:rPr lang="en-GB" sz="2800" b="1" dirty="0" smtClean="0">
                <a:solidFill>
                  <a:schemeClr val="accent2"/>
                </a:solidFill>
                <a:latin typeface="Helvetica Light" panose="020B0500000000000000" pitchFamily="34" charset="0"/>
              </a:rPr>
              <a:t>Barcelona</a:t>
            </a:r>
          </a:p>
          <a:p>
            <a:r>
              <a:rPr lang="en-GB" sz="2800" dirty="0" smtClean="0">
                <a:latin typeface="Helvetica Light" panose="020B0500000000000000" pitchFamily="34" charset="0"/>
              </a:rPr>
              <a:t>(clusters of electoral precincts)</a:t>
            </a:r>
            <a:endParaRPr lang="en-GB" sz="2800" dirty="0">
              <a:latin typeface="Helvetica Light" panose="020B0500000000000000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827" y="0"/>
            <a:ext cx="100492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7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en-GB" sz="6000" dirty="0" smtClean="0">
                <a:latin typeface="Helvetica Light" panose="020B0500000000000000" pitchFamily="34" charset="0"/>
              </a:rPr>
              <a:t>Thank you </a:t>
            </a:r>
            <a:br>
              <a:rPr lang="en-GB" sz="6000" dirty="0" smtClean="0">
                <a:latin typeface="Helvetica Light" panose="020B0500000000000000" pitchFamily="34" charset="0"/>
              </a:rPr>
            </a:br>
            <a:r>
              <a:rPr lang="en-GB" sz="6000" dirty="0" smtClean="0">
                <a:latin typeface="Helvetica Light" panose="020B0500000000000000" pitchFamily="34" charset="0"/>
              </a:rPr>
              <a:t>for</a:t>
            </a:r>
            <a:br>
              <a:rPr lang="en-GB" sz="6000" dirty="0" smtClean="0">
                <a:latin typeface="Helvetica Light" panose="020B0500000000000000" pitchFamily="34" charset="0"/>
              </a:rPr>
            </a:br>
            <a:r>
              <a:rPr lang="en-GB" sz="6000" dirty="0" smtClean="0">
                <a:latin typeface="Helvetica Light" panose="020B0500000000000000" pitchFamily="34" charset="0"/>
              </a:rPr>
              <a:t>your attention!</a:t>
            </a:r>
            <a:endParaRPr lang="en-GB" sz="6000" dirty="0">
              <a:latin typeface="Helvetica Light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3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662</Words>
  <Application>Microsoft Office PowerPoint</Application>
  <PresentationFormat>Panorámica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Helvetica Light</vt:lpstr>
      <vt:lpstr>Tema de Office</vt:lpstr>
      <vt:lpstr>The effect of scale in the apprehension of electoral nationalism:  the case of Catalonia</vt:lpstr>
      <vt:lpstr>Structure</vt:lpstr>
      <vt:lpstr>Why we need to be  aware of the scale?</vt:lpstr>
      <vt:lpstr>The comparative strategies of electoral geography</vt:lpstr>
      <vt:lpstr>Spatial modes of support for the nationalism in Catalonia</vt:lpstr>
      <vt:lpstr>The municipal scale: Ups and downs</vt:lpstr>
      <vt:lpstr>Presentación de PowerPoint</vt:lpstr>
      <vt:lpstr>Our proposal</vt:lpstr>
      <vt:lpstr>Our proposal</vt:lpstr>
      <vt:lpstr>Our proposal</vt:lpstr>
      <vt:lpstr>Our proposal</vt:lpstr>
      <vt:lpstr>Empirical approach  to the problem</vt:lpstr>
      <vt:lpstr>Testing our assumptions</vt:lpstr>
      <vt:lpstr>Measurement</vt:lpstr>
      <vt:lpstr>Some preliminary results</vt:lpstr>
      <vt:lpstr>Between-area polarization (municipalities)</vt:lpstr>
      <vt:lpstr>Presentación de PowerPoint</vt:lpstr>
      <vt:lpstr>Presentación de PowerPoint</vt:lpstr>
      <vt:lpstr>Thank you  for your attention!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 of scale in the apprehension of electoral nationalism:  the case of Catalonia</dc:title>
  <dc:creator>Rodrigo Rodrigues</dc:creator>
  <cp:lastModifiedBy>Rodrigo Rodrigues</cp:lastModifiedBy>
  <cp:revision>69</cp:revision>
  <dcterms:created xsi:type="dcterms:W3CDTF">2017-12-29T08:59:03Z</dcterms:created>
  <dcterms:modified xsi:type="dcterms:W3CDTF">2018-01-20T09:24:28Z</dcterms:modified>
</cp:coreProperties>
</file>